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17"/>
  </p:notesMasterIdLst>
  <p:handoutMasterIdLst>
    <p:handoutMasterId r:id="rId18"/>
  </p:handoutMasterIdLst>
  <p:sldIdLst>
    <p:sldId id="256" r:id="rId5"/>
    <p:sldId id="263" r:id="rId6"/>
    <p:sldId id="264" r:id="rId7"/>
    <p:sldId id="262" r:id="rId8"/>
    <p:sldId id="265" r:id="rId9"/>
    <p:sldId id="268" r:id="rId10"/>
    <p:sldId id="267" r:id="rId11"/>
    <p:sldId id="266" r:id="rId12"/>
    <p:sldId id="269" r:id="rId13"/>
    <p:sldId id="270" r:id="rId14"/>
    <p:sldId id="271" r:id="rId15"/>
    <p:sldId id="260" r:id="rId16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32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48" autoAdjust="0"/>
  </p:normalViewPr>
  <p:slideViewPr>
    <p:cSldViewPr snapToGrid="0">
      <p:cViewPr varScale="1">
        <p:scale>
          <a:sx n="82" d="100"/>
          <a:sy n="82" d="100"/>
        </p:scale>
        <p:origin x="114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1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C379FFB6-878B-4D89-A9F1-908C5F95EE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62E99EC-6DAC-40C4-9CB0-839F706897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BDA83-60F2-4E0C-99F1-3B198C71DA2A}" type="datetimeFigureOut">
              <a:rPr lang="ru-RU" smtClean="0"/>
              <a:t>22.11.2021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F36B973-D323-4241-8653-DEF1D8539A9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3A8A117-4B44-48FF-836C-74493A3812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6BC633-CCA9-47F5-BCED-A56AA433DC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7140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E1020-F5BA-43CF-AAA9-C04B3B12EF98}" type="datetimeFigureOut">
              <a:rPr lang="ru-RU" smtClean="0"/>
              <a:t>22.11.2021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D73D1A-6084-4304-99B6-284B940079F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3641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3175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0414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3330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 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45C8F0DE-DCFB-4354-8112-588B45C19F1A}" type="datetime1">
              <a:rPr lang="ru-RU" smtClean="0"/>
              <a:t>22.11.2021</a:t>
            </a:fld>
            <a:endParaRPr lang="ru-RU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  <p:transition spd="slow">
    <p:cover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9" name="Заголовок 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B28829-F9CE-4A60-BAD2-B30F1BE4EFBD}" type="datetime1">
              <a:rPr lang="ru-RU" smtClean="0"/>
              <a:t>22.11.2021</a:t>
            </a:fld>
            <a:endParaRPr lang="ru-RU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  <p:transition spd="slow">
    <p:cover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 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7638BE5-3B62-4C03-A438-E1216F2C074B}" type="datetime1">
              <a:rPr lang="ru-RU" smtClean="0"/>
              <a:t>22.11.2021</a:t>
            </a:fld>
            <a:endParaRPr lang="ru-RU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  <p:transition spd="slow">
    <p:cover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 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87B0E0-754C-4477-80CA-88F8319B7DB8}" type="datetime1">
              <a:rPr lang="ru-RU" smtClean="0"/>
              <a:t>22.11.2021</a:t>
            </a:fld>
            <a:endParaRPr lang="ru-RU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  <p:transition spd="slow">
    <p:cover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317EAC1-6C84-442C-8E88-63BE1308B9AD}" type="datetime1">
              <a:rPr lang="ru-RU" smtClean="0"/>
              <a:t>22.11.2021</a:t>
            </a:fld>
            <a:endParaRPr lang="ru-RU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  <p:transition spd="slow">
    <p:cover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 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B404C7-1C11-4173-AE97-ACE1CDB1DA83}" type="datetime1">
              <a:rPr lang="ru-RU" smtClean="0"/>
              <a:t>22.11.2021</a:t>
            </a:fld>
            <a:endParaRPr lang="ru-RU" dirty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  <p:transition spd="slow">
    <p:cover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 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12" name="Заголовок 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 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 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Дата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A08C9A-F61E-410C-8D06-F83B63A4711B}" type="datetime1">
              <a:rPr lang="ru-RU" smtClean="0"/>
              <a:t>22.11.2021</a:t>
            </a:fld>
            <a:endParaRPr lang="ru-RU" dirty="0"/>
          </a:p>
        </p:txBody>
      </p:sp>
      <p:sp>
        <p:nvSpPr>
          <p:cNvPr id="8" name="Нижний колонтитул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  <p:transition spd="slow">
    <p:cover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D3CD88-AC87-4FC1-8AA2-0F05556AC852}" type="datetime1">
              <a:rPr lang="ru-RU" smtClean="0"/>
              <a:t>22.11.2021</a:t>
            </a:fld>
            <a:endParaRPr lang="ru-RU" dirty="0"/>
          </a:p>
        </p:txBody>
      </p:sp>
      <p:sp>
        <p:nvSpPr>
          <p:cNvPr id="4" name="Нижний колонтитул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Прямоугольник 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8" name="Заголовок 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  <p:transition spd="slow">
    <p:cover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B0009C-43A7-442E-9A53-3E5FB03870F2}" type="datetime1">
              <a:rPr lang="ru-RU" smtClean="0"/>
              <a:t>22.11.2021</a:t>
            </a:fld>
            <a:endParaRPr lang="ru-RU" dirty="0"/>
          </a:p>
        </p:txBody>
      </p:sp>
      <p:sp>
        <p:nvSpPr>
          <p:cNvPr id="3" name="Нижний колонтитул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  <p:transition spd="slow">
    <p:cover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 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9AADAC3-179B-49AA-A8D7-B2E70D0E899B}" type="datetime1">
              <a:rPr lang="ru-RU" smtClean="0"/>
              <a:t>22.11.2021</a:t>
            </a:fld>
            <a:endParaRPr lang="ru-RU" dirty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  <p:transition spd="slow">
    <p:cover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/>
              <a:t>Щелкните значок, чтобы добавить изображение</a:t>
            </a:r>
            <a:endParaRPr lang="ru-RU" dirty="0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E95E6D-EE8A-4AB4-A6E4-CDAE9E775FB7}" type="datetime1">
              <a:rPr lang="ru-RU" smtClean="0"/>
              <a:t>22.11.2021</a:t>
            </a:fld>
            <a:endParaRPr lang="ru-RU" dirty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  <p:transition spd="slow">
    <p:cover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 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585DD959-E34E-4321-8E46-EA4484D707DA}" type="datetime1">
              <a:rPr lang="ru-RU" smtClean="0"/>
              <a:t>22.11.2021</a:t>
            </a:fld>
            <a:endParaRPr lang="ru-RU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Прямоугольник 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10" name="Прямоугольник 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11" name="Прямоугольник 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cover dir="d"/>
  </p:transition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Прямоугольник 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pic>
        <p:nvPicPr>
          <p:cNvPr id="7" name="Рисунок 6" descr="Цифровые подключения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Группа 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Прямоугольник 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Прямоугольник 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Прямоугольник 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Прямоугольник 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ru-RU" sz="4400" dirty="0">
                <a:solidFill>
                  <a:schemeClr val="bg1"/>
                </a:solidFill>
              </a:rPr>
              <a:t>Задача о теплопроводности</a:t>
            </a:r>
          </a:p>
        </p:txBody>
      </p:sp>
      <p:sp>
        <p:nvSpPr>
          <p:cNvPr id="3" name="Подзаголовок 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ru-RU" dirty="0">
                <a:solidFill>
                  <a:srgbClr val="7CEBFF"/>
                </a:solidFill>
              </a:rPr>
              <a:t>Выполнила: </a:t>
            </a:r>
            <a:r>
              <a:rPr lang="ru-RU" dirty="0" err="1">
                <a:solidFill>
                  <a:srgbClr val="7CEBFF"/>
                </a:solidFill>
              </a:rPr>
              <a:t>Погосбекян</a:t>
            </a:r>
            <a:r>
              <a:rPr lang="ru-RU" dirty="0">
                <a:solidFill>
                  <a:srgbClr val="7CEBFF"/>
                </a:solidFill>
              </a:rPr>
              <a:t> </a:t>
            </a:r>
            <a:r>
              <a:rPr lang="ru-RU" dirty="0" err="1">
                <a:solidFill>
                  <a:srgbClr val="7CEBFF"/>
                </a:solidFill>
              </a:rPr>
              <a:t>мария</a:t>
            </a:r>
            <a:r>
              <a:rPr lang="ru-RU" dirty="0">
                <a:solidFill>
                  <a:srgbClr val="7CEBFF"/>
                </a:solidFill>
              </a:rPr>
              <a:t>, 405 ВМК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23929D-051D-489D-AEA4-280098A6C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распределение </a:t>
            </a:r>
            <a:r>
              <a:rPr lang="en-US" dirty="0"/>
              <a:t>4</a:t>
            </a:r>
            <a:r>
              <a:rPr lang="ru-RU" dirty="0"/>
              <a:t>, </a:t>
            </a:r>
            <a:r>
              <a:rPr lang="en-US" dirty="0"/>
              <a:t>LS </a:t>
            </a:r>
            <a:r>
              <a:rPr lang="ru-RU" dirty="0"/>
              <a:t>режим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49CD69-9161-414B-9486-98DB29DAC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84" y="2041200"/>
            <a:ext cx="6820853" cy="46101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ABD753B-EDA7-4220-B188-2FFAE572FF1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560901" y="4478684"/>
            <a:ext cx="4194048" cy="212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415158"/>
      </p:ext>
    </p:extLst>
  </p:cSld>
  <p:clrMapOvr>
    <a:masterClrMapping/>
  </p:clrMapOvr>
  <p:transition spd="slow">
    <p:cover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23929D-051D-489D-AEA4-280098A6C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КОНТРОЛЬ ТОЧНОСТИ</a:t>
            </a:r>
          </a:p>
        </p:txBody>
      </p:sp>
      <p:pic>
        <p:nvPicPr>
          <p:cNvPr id="7" name="Рисунок 6" descr="Изображение выглядит как текст, часы&#10;&#10;Автоматически созданное описание">
            <a:extLst>
              <a:ext uri="{FF2B5EF4-FFF2-40B4-BE49-F238E27FC236}">
                <a16:creationId xmlns:a16="http://schemas.microsoft.com/office/drawing/2014/main" id="{B1FFC348-BA98-4BB2-B73F-6C4A99C70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813" y="2003418"/>
            <a:ext cx="6832373" cy="46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702"/>
      </p:ext>
    </p:extLst>
  </p:cSld>
  <p:clrMapOvr>
    <a:masterClrMapping/>
  </p:clrMapOvr>
  <p:transition spd="slow">
    <p:cover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Прямоугольник 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pic>
        <p:nvPicPr>
          <p:cNvPr id="5" name="Рисунок 4" descr="Числа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Прямоугольник 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ru-RU" dirty="0">
                <a:solidFill>
                  <a:srgbClr val="FFFFFF"/>
                </a:solidFill>
              </a:rPr>
              <a:t>Спасибо за внимание!</a:t>
            </a:r>
          </a:p>
        </p:txBody>
      </p:sp>
      <p:grpSp>
        <p:nvGrpSpPr>
          <p:cNvPr id="14" name="Группа 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Прямоугольник 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Прямоугольник 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Прямоугольник 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F30D8740-BBEC-4CE2-8F5B-2A385203FB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  <p:transition spd="slow">
    <p:cover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5B9238F-CACA-4684-8B6F-215B03FCB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206" y="4340353"/>
            <a:ext cx="3297317" cy="2228601"/>
          </a:xfrm>
          <a:prstGeom prst="rect">
            <a:avLst/>
          </a:prstGeom>
        </p:spPr>
      </p:pic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Начальные условия, </a:t>
            </a:r>
            <a:br>
              <a:rPr lang="ru-RU" dirty="0"/>
            </a:br>
            <a:r>
              <a:rPr lang="ru-RU" dirty="0"/>
              <a:t>Режимы тепловыделения и диффузии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37B7C9-5C27-4153-803F-15A58F2A3652}"/>
              </a:ext>
            </a:extLst>
          </p:cNvPr>
          <p:cNvSpPr txBox="1"/>
          <p:nvPr/>
        </p:nvSpPr>
        <p:spPr>
          <a:xfrm>
            <a:off x="457200" y="2391508"/>
            <a:ext cx="5205045" cy="461665"/>
          </a:xfrm>
          <a:prstGeom prst="rect">
            <a:avLst/>
          </a:prstGeom>
          <a:solidFill>
            <a:srgbClr val="1A32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НАЧАЛЬНОЕ РАСПРЕДЕЛЕНИЕ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783C31-8025-4909-9E47-C792E8F7760D}"/>
              </a:ext>
            </a:extLst>
          </p:cNvPr>
          <p:cNvSpPr txBox="1"/>
          <p:nvPr/>
        </p:nvSpPr>
        <p:spPr>
          <a:xfrm>
            <a:off x="6096000" y="2391507"/>
            <a:ext cx="5638799" cy="461665"/>
          </a:xfrm>
          <a:prstGeom prst="rect">
            <a:avLst/>
          </a:prstGeom>
          <a:solidFill>
            <a:srgbClr val="1A32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ТЕПЛОВЫДЕЛЕНИЕ И ДИФФУЗИЯ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F49BF8-35D6-4B4E-BC6E-BD97B636C409}"/>
              </a:ext>
            </a:extLst>
          </p:cNvPr>
          <p:cNvSpPr txBox="1"/>
          <p:nvPr/>
        </p:nvSpPr>
        <p:spPr>
          <a:xfrm>
            <a:off x="468924" y="2943785"/>
            <a:ext cx="4230664" cy="1901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T(x,0) = 5sin(</a:t>
            </a:r>
            <a:r>
              <a:rPr lang="en-US" sz="2400" dirty="0">
                <a:latin typeface="Symbol" panose="05050102010706020507" pitchFamily="18" charset="2"/>
              </a:rPr>
              <a:t>p</a:t>
            </a:r>
            <a:r>
              <a:rPr lang="en-US" sz="2400" dirty="0"/>
              <a:t>x)</a:t>
            </a:r>
          </a:p>
          <a:p>
            <a:pPr marL="285750" indent="-285750">
              <a:lnSpc>
                <a:spcPct val="125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T(x,0) = -5(x-0.2)(x-0.8)</a:t>
            </a:r>
          </a:p>
          <a:p>
            <a:pPr marL="285750" indent="-285750">
              <a:lnSpc>
                <a:spcPct val="125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T(x,0) = |5.65sin(2</a:t>
            </a:r>
            <a:r>
              <a:rPr lang="en-US" sz="2400" dirty="0">
                <a:latin typeface="Symbol" panose="05050102010706020507" pitchFamily="18" charset="2"/>
              </a:rPr>
              <a:t>p</a:t>
            </a:r>
            <a:r>
              <a:rPr lang="en-US" sz="2400" dirty="0"/>
              <a:t>x)|</a:t>
            </a:r>
          </a:p>
          <a:p>
            <a:pPr marL="285750" indent="-285750">
              <a:lnSpc>
                <a:spcPct val="125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T(x,0) = 7x(1-cos</a:t>
            </a:r>
            <a:r>
              <a:rPr lang="en-US" sz="2400" baseline="30000" dirty="0"/>
              <a:t>2</a:t>
            </a:r>
            <a:r>
              <a:rPr lang="en-US" sz="2400" dirty="0"/>
              <a:t>(2</a:t>
            </a:r>
            <a:r>
              <a:rPr lang="en-US" sz="2400" dirty="0">
                <a:latin typeface="Symbol" panose="05050102010706020507" pitchFamily="18" charset="2"/>
              </a:rPr>
              <a:t>p</a:t>
            </a:r>
            <a:r>
              <a:rPr lang="en-US" sz="2400" dirty="0"/>
              <a:t>x))</a:t>
            </a:r>
            <a:endParaRPr lang="ru-RU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A66E9A-B10B-4F15-A405-FAD739E9385A}"/>
              </a:ext>
            </a:extLst>
          </p:cNvPr>
          <p:cNvSpPr txBox="1"/>
          <p:nvPr/>
        </p:nvSpPr>
        <p:spPr>
          <a:xfrm>
            <a:off x="6096000" y="2902981"/>
            <a:ext cx="2919046" cy="1441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HS – </a:t>
            </a:r>
            <a:r>
              <a:rPr lang="ru-RU" sz="2400" dirty="0"/>
              <a:t>режим</a:t>
            </a:r>
          </a:p>
          <a:p>
            <a:pPr>
              <a:lnSpc>
                <a:spcPct val="125000"/>
              </a:lnSpc>
              <a:buClr>
                <a:schemeClr val="accent2"/>
              </a:buClr>
            </a:pPr>
            <a:r>
              <a:rPr lang="en-US" sz="2400" dirty="0"/>
              <a:t>	f(T) = 0.003T</a:t>
            </a:r>
          </a:p>
          <a:p>
            <a:pPr>
              <a:lnSpc>
                <a:spcPct val="125000"/>
              </a:lnSpc>
              <a:buClr>
                <a:schemeClr val="accent2"/>
              </a:buClr>
            </a:pPr>
            <a:r>
              <a:rPr lang="en-US" sz="2400" dirty="0"/>
              <a:t>	k(T) = 0.007T</a:t>
            </a:r>
            <a:r>
              <a:rPr lang="en-US" sz="2400" baseline="30000" dirty="0"/>
              <a:t>2</a:t>
            </a:r>
            <a:endParaRPr lang="ru-RU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E26F19-A092-497A-ADF4-4EEBA673096D}"/>
              </a:ext>
            </a:extLst>
          </p:cNvPr>
          <p:cNvSpPr txBox="1"/>
          <p:nvPr/>
        </p:nvSpPr>
        <p:spPr>
          <a:xfrm>
            <a:off x="9036927" y="2915836"/>
            <a:ext cx="2749062" cy="1435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LS – </a:t>
            </a:r>
            <a:r>
              <a:rPr lang="ru-RU" sz="2400" dirty="0"/>
              <a:t>режим</a:t>
            </a:r>
            <a:endParaRPr lang="en-US" sz="2400" dirty="0"/>
          </a:p>
          <a:p>
            <a:pPr>
              <a:lnSpc>
                <a:spcPct val="125000"/>
              </a:lnSpc>
              <a:buClr>
                <a:schemeClr val="accent2"/>
              </a:buClr>
            </a:pPr>
            <a:r>
              <a:rPr lang="en-US" sz="2400" dirty="0"/>
              <a:t>	f(T) = 0.003T</a:t>
            </a:r>
            <a:r>
              <a:rPr lang="en-US" sz="2400" baseline="30000" dirty="0"/>
              <a:t>4 </a:t>
            </a:r>
          </a:p>
          <a:p>
            <a:pPr>
              <a:lnSpc>
                <a:spcPct val="125000"/>
              </a:lnSpc>
              <a:buClr>
                <a:schemeClr val="accent2"/>
              </a:buClr>
            </a:pPr>
            <a:r>
              <a:rPr lang="en-US" sz="2400" dirty="0"/>
              <a:t>	k(T) = 0.001T</a:t>
            </a:r>
            <a:endParaRPr lang="ru-RU" sz="2400" baseline="30000" dirty="0"/>
          </a:p>
        </p:txBody>
      </p:sp>
    </p:spTree>
    <p:extLst>
      <p:ext uri="{BB962C8B-B14F-4D97-AF65-F5344CB8AC3E}">
        <p14:creationId xmlns:p14="http://schemas.microsoft.com/office/powerpoint/2010/main" val="2587239378"/>
      </p:ext>
    </p:extLst>
  </p:cSld>
  <p:clrMapOvr>
    <a:masterClrMapping/>
  </p:clrMapOvr>
  <p:transition spd="slow">
    <p:cover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23929D-051D-489D-AEA4-280098A6C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Распределение</a:t>
            </a:r>
            <a:r>
              <a:rPr lang="en-US" dirty="0"/>
              <a:t> 1</a:t>
            </a:r>
            <a:r>
              <a:rPr lang="ru-RU" dirty="0"/>
              <a:t>, </a:t>
            </a:r>
            <a:r>
              <a:rPr lang="en-US" dirty="0"/>
              <a:t>HS </a:t>
            </a:r>
            <a:r>
              <a:rPr lang="ru-RU" dirty="0"/>
              <a:t>режим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1D7F64-F14F-448C-8B14-204196ABD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78" y="2039815"/>
            <a:ext cx="6821970" cy="462450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BFF3DDB-A670-4152-9052-80AC48C2D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938" y="2039816"/>
            <a:ext cx="4208584" cy="231944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F55D8DB-C8E8-4523-A486-95DB460F3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938" y="4525108"/>
            <a:ext cx="4208584" cy="213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05519"/>
      </p:ext>
    </p:extLst>
  </p:cSld>
  <p:clrMapOvr>
    <a:masterClrMapping/>
  </p:clrMapOvr>
  <p:transition spd="slow">
    <p:cover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23929D-051D-489D-AEA4-280098A6C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распределение </a:t>
            </a:r>
            <a:r>
              <a:rPr lang="en-US" dirty="0"/>
              <a:t>1</a:t>
            </a:r>
            <a:r>
              <a:rPr lang="ru-RU" dirty="0"/>
              <a:t>, </a:t>
            </a:r>
            <a:r>
              <a:rPr lang="en-US" dirty="0"/>
              <a:t>LS </a:t>
            </a:r>
            <a:r>
              <a:rPr lang="ru-RU" dirty="0"/>
              <a:t>режим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2FF360F-B530-42DD-8714-F9DC487B3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00" y="2041200"/>
            <a:ext cx="6844377" cy="4626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3A5AB4E-A786-4968-84DC-5C27AE27E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400" y="2041200"/>
            <a:ext cx="4206716" cy="231552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F6FB18A-35A7-4F57-8613-13105C53012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551068" y="4545792"/>
            <a:ext cx="4194048" cy="212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74271"/>
      </p:ext>
    </p:extLst>
  </p:cSld>
  <p:clrMapOvr>
    <a:masterClrMapping/>
  </p:clrMapOvr>
  <p:transition spd="slow">
    <p:cover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23929D-051D-489D-AEA4-280098A6C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распределение </a:t>
            </a:r>
            <a:r>
              <a:rPr lang="en-US" dirty="0"/>
              <a:t>2</a:t>
            </a:r>
            <a:r>
              <a:rPr lang="ru-RU" dirty="0"/>
              <a:t>, </a:t>
            </a:r>
            <a:r>
              <a:rPr lang="en-US" dirty="0"/>
              <a:t>HS </a:t>
            </a:r>
            <a:r>
              <a:rPr lang="ru-RU" dirty="0"/>
              <a:t>режим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AAB26A-D6D6-4762-B031-C0EE82FD1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78" y="2054223"/>
            <a:ext cx="6820853" cy="46101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223A8ED-7C88-423C-84FF-917E63F46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491" y="2054223"/>
            <a:ext cx="4201478" cy="231552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053609E-A1D4-4FEC-BC75-32F8081AB8C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548921" y="4542915"/>
            <a:ext cx="4194048" cy="212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05857"/>
      </p:ext>
    </p:extLst>
  </p:cSld>
  <p:clrMapOvr>
    <a:masterClrMapping/>
  </p:clrMapOvr>
  <p:transition spd="slow">
    <p:cover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23929D-051D-489D-AEA4-280098A6C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распределение </a:t>
            </a:r>
            <a:r>
              <a:rPr lang="en-US" dirty="0"/>
              <a:t>2</a:t>
            </a:r>
            <a:r>
              <a:rPr lang="ru-RU" dirty="0"/>
              <a:t>, </a:t>
            </a:r>
            <a:r>
              <a:rPr lang="en-US" dirty="0"/>
              <a:t>LS </a:t>
            </a:r>
            <a:r>
              <a:rPr lang="ru-RU" dirty="0"/>
              <a:t>режим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BCBD28-3F38-4037-9CAA-FE71CD5AE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84" y="2041200"/>
            <a:ext cx="6820853" cy="46101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6BBF80B-FE98-4B1B-B67A-B55A95663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638" y="2041200"/>
            <a:ext cx="4201478" cy="231552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56359C1-F4F9-4B8A-A672-854484A7253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551068" y="4529892"/>
            <a:ext cx="4194048" cy="212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361631"/>
      </p:ext>
    </p:extLst>
  </p:cSld>
  <p:clrMapOvr>
    <a:masterClrMapping/>
  </p:clrMapOvr>
  <p:transition spd="slow">
    <p:cover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23929D-051D-489D-AEA4-280098A6C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распределение </a:t>
            </a:r>
            <a:r>
              <a:rPr lang="en-US" dirty="0"/>
              <a:t>3</a:t>
            </a:r>
            <a:r>
              <a:rPr lang="ru-RU" dirty="0"/>
              <a:t>, </a:t>
            </a:r>
            <a:r>
              <a:rPr lang="en-US" dirty="0"/>
              <a:t>HS </a:t>
            </a:r>
            <a:r>
              <a:rPr lang="ru-RU" dirty="0"/>
              <a:t>режим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39C00A-8DCE-4D04-8D1C-0E850AE18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31" y="2054223"/>
            <a:ext cx="6820853" cy="46101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60B2AD8-C3A8-46BF-B51B-5C0CC77D2B1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548921" y="4542915"/>
            <a:ext cx="4194048" cy="212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12709"/>
      </p:ext>
    </p:extLst>
  </p:cSld>
  <p:clrMapOvr>
    <a:masterClrMapping/>
  </p:clrMapOvr>
  <p:transition spd="slow">
    <p:cover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23929D-051D-489D-AEA4-280098A6C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распределение </a:t>
            </a:r>
            <a:r>
              <a:rPr lang="en-US" dirty="0"/>
              <a:t>3</a:t>
            </a:r>
            <a:r>
              <a:rPr lang="ru-RU" dirty="0"/>
              <a:t>, </a:t>
            </a:r>
            <a:r>
              <a:rPr lang="en-US" dirty="0"/>
              <a:t>LS </a:t>
            </a:r>
            <a:r>
              <a:rPr lang="ru-RU" dirty="0"/>
              <a:t>режим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D959C2D-9845-4B8A-8007-EE23B751F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84" y="2041200"/>
            <a:ext cx="6820853" cy="46101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6FE6E3D-0A41-4B2B-92EC-346B2688CA8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551068" y="4529892"/>
            <a:ext cx="4194048" cy="212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65476"/>
      </p:ext>
    </p:extLst>
  </p:cSld>
  <p:clrMapOvr>
    <a:masterClrMapping/>
  </p:clrMapOvr>
  <p:transition spd="slow">
    <p:cover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23929D-051D-489D-AEA4-280098A6C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распределение </a:t>
            </a:r>
            <a:r>
              <a:rPr lang="en-US" dirty="0"/>
              <a:t>4</a:t>
            </a:r>
            <a:r>
              <a:rPr lang="ru-RU" dirty="0"/>
              <a:t>, </a:t>
            </a:r>
            <a:r>
              <a:rPr lang="en-US" dirty="0"/>
              <a:t>HS </a:t>
            </a:r>
            <a:r>
              <a:rPr lang="ru-RU" dirty="0"/>
              <a:t>режим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8D78655-72EE-4286-97EF-DC1B8518C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31" y="2054223"/>
            <a:ext cx="6820853" cy="46101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AA41A6D-E021-4BD3-9239-707385B8244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548921" y="4542915"/>
            <a:ext cx="4194048" cy="212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16716"/>
      </p:ext>
    </p:extLst>
  </p:cSld>
  <p:clrMapOvr>
    <a:masterClrMapping/>
  </p:clrMapOvr>
  <p:transition spd="slow">
    <p:cover dir="d"/>
  </p:transition>
</p:sld>
</file>

<file path=ppt/theme/theme1.xml><?xml version="1.0" encoding="utf-8"?>
<a:theme xmlns:a="http://schemas.openxmlformats.org/drawingml/2006/main" name="Дивиденд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Техническое оформление</Template>
  <TotalTime>264</TotalTime>
  <Words>154</Words>
  <Application>Microsoft Office PowerPoint</Application>
  <PresentationFormat>Широкоэкранный</PresentationFormat>
  <Paragraphs>28</Paragraphs>
  <Slides>12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Calibri</vt:lpstr>
      <vt:lpstr>Corbel</vt:lpstr>
      <vt:lpstr>Gill Sans MT</vt:lpstr>
      <vt:lpstr>Symbol</vt:lpstr>
      <vt:lpstr>Wingdings</vt:lpstr>
      <vt:lpstr>Wingdings 2</vt:lpstr>
      <vt:lpstr>Дивиденд</vt:lpstr>
      <vt:lpstr>Задача о теплопроводности</vt:lpstr>
      <vt:lpstr>Начальные условия,  Режимы тепловыделения и диффузии</vt:lpstr>
      <vt:lpstr>Распределение 1, HS режим</vt:lpstr>
      <vt:lpstr>распределение 1, LS режим</vt:lpstr>
      <vt:lpstr>распределение 2, HS режим</vt:lpstr>
      <vt:lpstr>распределение 2, LS режим</vt:lpstr>
      <vt:lpstr>распределение 3, HS режим</vt:lpstr>
      <vt:lpstr>распределение 3, LS режим</vt:lpstr>
      <vt:lpstr>распределение 4, HS режим</vt:lpstr>
      <vt:lpstr>распределение 4, LS режим</vt:lpstr>
      <vt:lpstr>КОНТРОЛЬ ТОЧНОСТИ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о теплопроводности</dc:title>
  <dc:creator>Maria May</dc:creator>
  <cp:lastModifiedBy>Maria May</cp:lastModifiedBy>
  <cp:revision>13</cp:revision>
  <dcterms:created xsi:type="dcterms:W3CDTF">2021-11-21T22:06:37Z</dcterms:created>
  <dcterms:modified xsi:type="dcterms:W3CDTF">2021-11-22T02:31:09Z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